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7" r:id="rId1"/>
  </p:sldMasterIdLst>
  <p:notesMasterIdLst>
    <p:notesMasterId r:id="rId19"/>
  </p:notesMasterIdLst>
  <p:handoutMasterIdLst>
    <p:handoutMasterId r:id="rId20"/>
  </p:handoutMasterIdLst>
  <p:sldIdLst>
    <p:sldId id="259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1" r:id="rId13"/>
    <p:sldId id="330" r:id="rId14"/>
    <p:sldId id="332" r:id="rId15"/>
    <p:sldId id="333" r:id="rId16"/>
    <p:sldId id="319" r:id="rId17"/>
    <p:sldId id="33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FF"/>
    <a:srgbClr val="F966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4199" autoAdjust="0"/>
  </p:normalViewPr>
  <p:slideViewPr>
    <p:cSldViewPr snapToGrid="0">
      <p:cViewPr varScale="1">
        <p:scale>
          <a:sx n="69" d="100"/>
          <a:sy n="69" d="100"/>
        </p:scale>
        <p:origin x="5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9F1097-56FC-435E-A30C-B91331CA61EA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B3174-5BDF-4F9C-B3FB-7B0041969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07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CEE17-6264-402E-82DA-0CE54946381A}" type="datetimeFigureOut">
              <a:rPr lang="th-TH" smtClean="0"/>
              <a:t>18/09/66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59148-244D-4425-BF90-76D3D814484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65757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5120-7074-4939-8001-D6E55B7BBC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44542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5120-7074-4939-8001-D6E55B7BBC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2795126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5120-7074-4939-8001-D6E55B7BBCF1}" type="slidenum">
              <a:rPr lang="th-TH" smtClean="0"/>
              <a:t>‹#›</a:t>
            </a:fld>
            <a:endParaRPr lang="th-T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412022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5120-7074-4939-8001-D6E55B7BBC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466568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5120-7074-4939-8001-D6E55B7BBCF1}" type="slidenum">
              <a:rPr lang="th-TH" smtClean="0"/>
              <a:t>‹#›</a:t>
            </a:fld>
            <a:endParaRPr lang="th-T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607205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5120-7074-4939-8001-D6E55B7BBC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384020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5120-7074-4939-8001-D6E55B7BBC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2131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5120-7074-4939-8001-D6E55B7BBC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10595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094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5120-7074-4939-8001-D6E55B7BBC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888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5120-7074-4939-8001-D6E55B7BBC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2042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5120-7074-4939-8001-D6E55B7BBC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049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5120-7074-4939-8001-D6E55B7BBC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2782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5120-7074-4939-8001-D6E55B7BBC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4114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5120-7074-4939-8001-D6E55B7BBC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0147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5120-7074-4939-8001-D6E55B7BBC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3614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85120-7074-4939-8001-D6E55B7BBC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2100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B685120-7074-4939-8001-D6E55B7BBC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703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8.wmf"/><Relationship Id="rId4" Type="http://schemas.openxmlformats.org/officeDocument/2006/relationships/image" Target="../media/image19.png"/><Relationship Id="rId9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6719" y="-6209"/>
            <a:ext cx="4145281" cy="75074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568960" y="744532"/>
            <a:ext cx="11653520" cy="0"/>
          </a:xfrm>
          <a:prstGeom prst="line">
            <a:avLst/>
          </a:prstGeom>
          <a:ln w="28575">
            <a:gradFill flip="none" rotWithShape="1">
              <a:gsLst>
                <a:gs pos="94000">
                  <a:schemeClr val="bg1"/>
                </a:gs>
                <a:gs pos="3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85614" y="6473618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Improvement YOKOTEN </a:t>
            </a:r>
            <a:r>
              <a:rPr lang="en-GB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th-TH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82129" y="1839575"/>
            <a:ext cx="584487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IOT</a:t>
            </a:r>
          </a:p>
          <a:p>
            <a:pPr algn="ctr"/>
            <a:r>
              <a:rPr 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Internet of things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1678" y="5425440"/>
            <a:ext cx="4006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 smtClean="0"/>
              <a:t>นายธีระพล  ภู่เงินงาม</a:t>
            </a:r>
            <a:r>
              <a:rPr lang="en-US" sz="2400" dirty="0" smtClean="0"/>
              <a:t> ( Golf )</a:t>
            </a:r>
            <a:endParaRPr lang="th-TH" sz="2400" dirty="0" smtClean="0"/>
          </a:p>
          <a:p>
            <a:r>
              <a:rPr lang="en-US" sz="2400" dirty="0" err="1" smtClean="0"/>
              <a:t>Mr.Teerapon</a:t>
            </a:r>
            <a:r>
              <a:rPr lang="en-US" sz="2400" dirty="0" smtClean="0"/>
              <a:t> Pungornngam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856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6719" y="-6209"/>
            <a:ext cx="4145281" cy="75074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568960" y="744532"/>
            <a:ext cx="11653520" cy="0"/>
          </a:xfrm>
          <a:prstGeom prst="line">
            <a:avLst/>
          </a:prstGeom>
          <a:ln w="28575">
            <a:gradFill flip="none" rotWithShape="1">
              <a:gsLst>
                <a:gs pos="94000">
                  <a:schemeClr val="bg1"/>
                </a:gs>
                <a:gs pos="3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85614" y="6473618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Improvement YOKOTEN </a:t>
            </a:r>
            <a:r>
              <a:rPr lang="en-GB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th-TH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8480" y="74244"/>
            <a:ext cx="2499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  <a:endParaRPr lang="ko-KR" alt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7712" y="3373861"/>
            <a:ext cx="4932395" cy="279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Placeholder 12"/>
          <p:cNvSpPr txBox="1">
            <a:spLocks/>
          </p:cNvSpPr>
          <p:nvPr/>
        </p:nvSpPr>
        <p:spPr>
          <a:xfrm>
            <a:off x="477712" y="1120839"/>
            <a:ext cx="6194829" cy="1697519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Tools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----&gt; Board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----&gt; Boards Manager…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Install ESP32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----&gt; Board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----&gt;  ESP32S2 Dev.</a:t>
            </a:r>
          </a:p>
        </p:txBody>
      </p:sp>
      <p:sp>
        <p:nvSpPr>
          <p:cNvPr id="8" name="Right Arrow 7"/>
          <p:cNvSpPr/>
          <p:nvPr/>
        </p:nvSpPr>
        <p:spPr>
          <a:xfrm rot="19236238">
            <a:off x="5435162" y="2847623"/>
            <a:ext cx="896112" cy="399772"/>
          </a:xfrm>
          <a:prstGeom prst="rightArrow">
            <a:avLst>
              <a:gd name="adj1" fmla="val 50000"/>
              <a:gd name="adj2" fmla="val 42041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7931" t="10067" r="31220" b="60806"/>
          <a:stretch/>
        </p:blipFill>
        <p:spPr>
          <a:xfrm>
            <a:off x="6447562" y="992228"/>
            <a:ext cx="5414337" cy="17445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7755" t="17465" r="25650" b="9650"/>
          <a:stretch/>
        </p:blipFill>
        <p:spPr>
          <a:xfrm>
            <a:off x="6356329" y="3070490"/>
            <a:ext cx="5527840" cy="340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4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6719" y="-6209"/>
            <a:ext cx="4145281" cy="75074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568960" y="744532"/>
            <a:ext cx="11653520" cy="0"/>
          </a:xfrm>
          <a:prstGeom prst="line">
            <a:avLst/>
          </a:prstGeom>
          <a:ln w="28575">
            <a:gradFill flip="none" rotWithShape="1">
              <a:gsLst>
                <a:gs pos="94000">
                  <a:schemeClr val="bg1"/>
                </a:gs>
                <a:gs pos="3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85614" y="6473618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Improvement YOKOTEN </a:t>
            </a:r>
            <a:r>
              <a:rPr lang="en-GB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th-TH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8480" y="74244"/>
            <a:ext cx="2499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  <a:endParaRPr lang="ko-KR" alt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12"/>
          <p:cNvSpPr txBox="1">
            <a:spLocks/>
          </p:cNvSpPr>
          <p:nvPr/>
        </p:nvSpPr>
        <p:spPr>
          <a:xfrm>
            <a:off x="581578" y="867764"/>
            <a:ext cx="11260798" cy="26060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th-TH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ลองเสียบสาย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USB </a:t>
            </a:r>
            <a:r>
              <a:rPr lang="th-TH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ที่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DEBUG </a:t>
            </a:r>
            <a:r>
              <a:rPr lang="th-TH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หากไม่พบ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Port </a:t>
            </a:r>
            <a:r>
              <a:rPr lang="th-TH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ที่เชื่อมต่อ ให้เช็คในส่วนของ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Device Manager </a:t>
            </a:r>
            <a:r>
              <a:rPr lang="th-TH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ว่า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Windows </a:t>
            </a:r>
            <a:r>
              <a:rPr lang="th-TH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ตรวจเจอ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Driver  </a:t>
            </a:r>
            <a:r>
              <a:rPr lang="th-TH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ในกรณีที่ไม่เจอ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Com port </a:t>
            </a:r>
          </a:p>
          <a:p>
            <a:pPr>
              <a:buFont typeface="Arial" pitchFamily="34" charset="0"/>
              <a:buChar char="•"/>
            </a:pPr>
            <a:r>
              <a:rPr lang="th-TH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ให้</a:t>
            </a:r>
            <a:r>
              <a:rPr lang="th-TH" dirty="0" smtClean="0"/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USB Driver  &gt;&gt; download file &gt;&gt; CP210x_.Zip</a:t>
            </a:r>
            <a:endParaRPr lang="th-TH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6076" y="2590799"/>
            <a:ext cx="3279538" cy="3698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36" y="3518280"/>
            <a:ext cx="2988333" cy="1843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083" y="3473777"/>
            <a:ext cx="2984293" cy="1843240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229150"/>
              </p:ext>
            </p:extLst>
          </p:nvPr>
        </p:nvGraphicFramePr>
        <p:xfrm>
          <a:off x="8589069" y="1812127"/>
          <a:ext cx="3177732" cy="919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Packager Shell Object" showAsIcon="1" r:id="rId7" imgW="1662840" imgH="481320" progId="Package">
                  <p:embed/>
                </p:oleObj>
              </mc:Choice>
              <mc:Fallback>
                <p:oleObj name="Packager Shell Object" showAsIcon="1" r:id="rId7" imgW="1662840" imgH="481320" progId="Package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89069" y="1812127"/>
                        <a:ext cx="3177732" cy="919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7967"/>
              </p:ext>
            </p:extLst>
          </p:nvPr>
        </p:nvGraphicFramePr>
        <p:xfrm>
          <a:off x="6974010" y="1856630"/>
          <a:ext cx="1615059" cy="94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Packager Shell Object" showAsIcon="1" r:id="rId9" imgW="822600" imgH="481320" progId="Package">
                  <p:embed/>
                </p:oleObj>
              </mc:Choice>
              <mc:Fallback>
                <p:oleObj name="Packager Shell Object" showAsIcon="1" r:id="rId9" imgW="822600" imgH="481320" progId="Package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74010" y="1856630"/>
                        <a:ext cx="1615059" cy="944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6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6719" y="-6209"/>
            <a:ext cx="4145281" cy="75074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568960" y="744532"/>
            <a:ext cx="11653520" cy="0"/>
          </a:xfrm>
          <a:prstGeom prst="line">
            <a:avLst/>
          </a:prstGeom>
          <a:ln w="28575">
            <a:gradFill flip="none" rotWithShape="1">
              <a:gsLst>
                <a:gs pos="94000">
                  <a:schemeClr val="bg1"/>
                </a:gs>
                <a:gs pos="3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85614" y="6473618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Improvement YOKOTEN </a:t>
            </a:r>
            <a:r>
              <a:rPr lang="en-GB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th-TH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8480" y="74244"/>
            <a:ext cx="2499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  <a:endParaRPr lang="ko-KR" alt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12"/>
          <p:cNvSpPr txBox="1">
            <a:spLocks/>
          </p:cNvSpPr>
          <p:nvPr/>
        </p:nvSpPr>
        <p:spPr>
          <a:xfrm>
            <a:off x="581578" y="867764"/>
            <a:ext cx="11260798" cy="26060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th-TH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เมื่อติดตั้งเสร็จจะสามารถเลือก </a:t>
            </a:r>
            <a:r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Com port </a:t>
            </a:r>
            <a:r>
              <a:rPr lang="th-TH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ที่เชื่อมต่ออยู่ได้</a:t>
            </a:r>
            <a:endParaRPr lang="th-TH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75639" y="1509253"/>
            <a:ext cx="5536902" cy="4246088"/>
            <a:chOff x="980439" y="1509253"/>
            <a:chExt cx="5384801" cy="392904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10939" t="7554" r="28057" b="13313"/>
            <a:stretch/>
          </p:blipFill>
          <p:spPr>
            <a:xfrm>
              <a:off x="980439" y="1509253"/>
              <a:ext cx="5384801" cy="3929048"/>
            </a:xfrm>
            <a:prstGeom prst="rect">
              <a:avLst/>
            </a:prstGeom>
          </p:spPr>
        </p:pic>
        <p:sp>
          <p:nvSpPr>
            <p:cNvPr id="9" name="Right Arrow 8"/>
            <p:cNvSpPr/>
            <p:nvPr/>
          </p:nvSpPr>
          <p:spPr>
            <a:xfrm rot="8966033">
              <a:off x="2591137" y="3895995"/>
              <a:ext cx="570282" cy="1908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6427993" y="1330400"/>
            <a:ext cx="6096000" cy="9787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----&gt; Port: “___” </a:t>
            </a:r>
            <a:endParaRPr lang="th-TH" sz="2400" dirty="0">
              <a:latin typeface="Times New Roman" panose="02020603050405020304" pitchFamily="18" charset="0"/>
              <a:cs typeface="Angsana New" pitchFamily="18" charset="-34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th-TH" sz="2400" dirty="0">
                <a:latin typeface="Times New Roman" panose="02020603050405020304" pitchFamily="18" charset="0"/>
                <a:cs typeface="Angsana New" pitchFamily="18" charset="-34"/>
                <a:sym typeface="Wingdings" pitchFamily="2" charset="2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COM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_  (</a:t>
            </a:r>
            <a:r>
              <a:rPr lang="th-TH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แต่ละเครื่อง 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COM </a:t>
            </a:r>
            <a:r>
              <a:rPr lang="th-TH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จะไม่เหมือนกัน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  <a:endParaRPr 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500" r="43625" b="8230"/>
          <a:stretch/>
        </p:blipFill>
        <p:spPr>
          <a:xfrm>
            <a:off x="6708787" y="2013515"/>
            <a:ext cx="4135120" cy="41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3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6719" y="-6209"/>
            <a:ext cx="4145281" cy="75074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568960" y="744532"/>
            <a:ext cx="11653520" cy="0"/>
          </a:xfrm>
          <a:prstGeom prst="line">
            <a:avLst/>
          </a:prstGeom>
          <a:ln w="28575">
            <a:gradFill flip="none" rotWithShape="1">
              <a:gsLst>
                <a:gs pos="94000">
                  <a:schemeClr val="bg1"/>
                </a:gs>
                <a:gs pos="3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85614" y="6473618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Improvement YOKOTEN </a:t>
            </a:r>
            <a:r>
              <a:rPr lang="en-GB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th-TH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8480" y="75505"/>
            <a:ext cx="4419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Programming Structure</a:t>
            </a:r>
            <a:endParaRPr lang="ko-KR" alt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480" y="844374"/>
            <a:ext cx="4704080" cy="5596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880" y="1436577"/>
            <a:ext cx="5138316" cy="1156487"/>
          </a:xfrm>
          <a:prstGeom prst="rect">
            <a:avLst/>
          </a:prstGeom>
        </p:spPr>
      </p:pic>
      <p:sp>
        <p:nvSpPr>
          <p:cNvPr id="9" name="Text Placeholder 12"/>
          <p:cNvSpPr txBox="1">
            <a:spLocks/>
          </p:cNvSpPr>
          <p:nvPr/>
        </p:nvSpPr>
        <p:spPr>
          <a:xfrm>
            <a:off x="5796013" y="3056056"/>
            <a:ext cx="5760640" cy="2543606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1.Verify Code for check the correctly.</a:t>
            </a:r>
            <a:endParaRPr lang="en-US" sz="24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2.Upload code to NodeMCU.</a:t>
            </a:r>
          </a:p>
          <a:p>
            <a:pPr>
              <a:buFont typeface="Arial" pitchFamily="34" charset="0"/>
              <a:buChar char="•"/>
            </a:pPr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3.New Empty Project</a:t>
            </a:r>
          </a:p>
          <a:p>
            <a:pPr>
              <a:buFont typeface="Arial" pitchFamily="34" charset="0"/>
              <a:buChar char="•"/>
            </a:pPr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4.Open Other Project</a:t>
            </a:r>
          </a:p>
          <a:p>
            <a:pPr>
              <a:buFont typeface="Arial" pitchFamily="34" charset="0"/>
              <a:buChar char="•"/>
            </a:pPr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5.Save</a:t>
            </a:r>
          </a:p>
          <a:p>
            <a:pPr>
              <a:buFont typeface="Arial" pitchFamily="34" charset="0"/>
              <a:buChar char="•"/>
            </a:pPr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6.Serial Monitor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6960" y="1311180"/>
            <a:ext cx="4884848" cy="307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671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708" y="877546"/>
            <a:ext cx="4704080" cy="5596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6719" y="-6209"/>
            <a:ext cx="4145281" cy="75074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568960" y="744532"/>
            <a:ext cx="11653520" cy="0"/>
          </a:xfrm>
          <a:prstGeom prst="line">
            <a:avLst/>
          </a:prstGeom>
          <a:ln w="28575">
            <a:gradFill flip="none" rotWithShape="1">
              <a:gsLst>
                <a:gs pos="94000">
                  <a:schemeClr val="bg1"/>
                </a:gs>
                <a:gs pos="3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85614" y="6473618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Improvement YOKOTEN </a:t>
            </a:r>
            <a:r>
              <a:rPr lang="en-GB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th-TH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8480" y="75505"/>
            <a:ext cx="4419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Programming Structure</a:t>
            </a:r>
            <a:endParaRPr lang="ko-KR" alt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12"/>
          <p:cNvSpPr txBox="1">
            <a:spLocks/>
          </p:cNvSpPr>
          <p:nvPr/>
        </p:nvSpPr>
        <p:spPr>
          <a:xfrm>
            <a:off x="5467350" y="892173"/>
            <a:ext cx="6657593" cy="3060702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+mj-cs"/>
              </a:rPr>
              <a:t> void setup()  ----&gt; </a:t>
            </a:r>
            <a:r>
              <a:rPr lang="th-TH" sz="2400" smtClean="0">
                <a:solidFill>
                  <a:schemeClr val="tx1"/>
                </a:solidFill>
                <a:latin typeface="Times New Roman" panose="02020603050405020304" pitchFamily="18" charset="0"/>
                <a:cs typeface="+mj-cs"/>
              </a:rPr>
              <a:t>จะเริ่มทำงานเป็นอันดับแรกเมื่อ </a:t>
            </a:r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+mj-cs"/>
              </a:rPr>
              <a:t>Arduino </a:t>
            </a:r>
            <a:r>
              <a:rPr lang="th-TH" sz="2400" smtClean="0">
                <a:solidFill>
                  <a:schemeClr val="tx1"/>
                </a:solidFill>
                <a:latin typeface="Times New Roman" panose="02020603050405020304" pitchFamily="18" charset="0"/>
                <a:cs typeface="+mj-cs"/>
              </a:rPr>
              <a:t>เริ่มทำงาน และคำสั่งที่ถูกเขียนลงไปในนี้ จะทำงานเพียงครั้งเดียวเท่านั้น</a:t>
            </a:r>
          </a:p>
          <a:p>
            <a:pPr>
              <a:buFont typeface="Arial" pitchFamily="34" charset="0"/>
              <a:buChar char="•"/>
            </a:pPr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void loop() ----&gt; </a:t>
            </a:r>
            <a:r>
              <a:rPr lang="th-TH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h-TH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จะเริ่มทำงานทันทีเมื่อฟังก์ชั่น </a:t>
            </a:r>
            <a:r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 </a:t>
            </a:r>
            <a:r>
              <a:rPr lang="th-TH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ทำงานเสร็จ จะทำงานตามฟังก์ชั่นวนต่อเนื่องตลอดเวลา</a:t>
            </a:r>
            <a:endParaRPr lang="th-TH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23151" y="3307677"/>
            <a:ext cx="1962150" cy="3495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</a:t>
            </a:r>
            <a:endParaRPr lang="th-TH" dirty="0"/>
          </a:p>
        </p:txBody>
      </p:sp>
      <p:sp>
        <p:nvSpPr>
          <p:cNvPr id="13" name="Rectangle 12"/>
          <p:cNvSpPr/>
          <p:nvPr/>
        </p:nvSpPr>
        <p:spPr>
          <a:xfrm>
            <a:off x="6923151" y="4841670"/>
            <a:ext cx="1962150" cy="3495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loop</a:t>
            </a:r>
            <a:endParaRPr lang="th-TH" dirty="0"/>
          </a:p>
        </p:txBody>
      </p:sp>
      <p:cxnSp>
        <p:nvCxnSpPr>
          <p:cNvPr id="14" name="Straight Arrow Connector 13"/>
          <p:cNvCxnSpPr>
            <a:stCxn id="12" idx="2"/>
            <a:endCxn id="13" idx="0"/>
          </p:cNvCxnSpPr>
          <p:nvPr/>
        </p:nvCxnSpPr>
        <p:spPr>
          <a:xfrm>
            <a:off x="7904226" y="3657221"/>
            <a:ext cx="0" cy="118444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923151" y="5568035"/>
            <a:ext cx="1962150" cy="3495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 loop</a:t>
            </a:r>
            <a:endParaRPr lang="th-TH" dirty="0"/>
          </a:p>
        </p:txBody>
      </p:sp>
      <p:cxnSp>
        <p:nvCxnSpPr>
          <p:cNvPr id="16" name="Straight Arrow Connector 15"/>
          <p:cNvCxnSpPr>
            <a:stCxn id="13" idx="2"/>
            <a:endCxn id="15" idx="0"/>
          </p:cNvCxnSpPr>
          <p:nvPr/>
        </p:nvCxnSpPr>
        <p:spPr>
          <a:xfrm>
            <a:off x="7904226" y="5191214"/>
            <a:ext cx="0" cy="37682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5" idx="1"/>
            <a:endCxn id="13" idx="0"/>
          </p:cNvCxnSpPr>
          <p:nvPr/>
        </p:nvCxnSpPr>
        <p:spPr>
          <a:xfrm rot="10800000" flipH="1">
            <a:off x="6923150" y="4841671"/>
            <a:ext cx="981075" cy="901137"/>
          </a:xfrm>
          <a:prstGeom prst="bentConnector4">
            <a:avLst>
              <a:gd name="adj1" fmla="val -23301"/>
              <a:gd name="adj2" fmla="val 152172"/>
            </a:avLst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70387" y="1931544"/>
            <a:ext cx="4372721" cy="3167506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j-cs"/>
              </a:rPr>
              <a:t>ส่วนเขียนโปรแกรม</a:t>
            </a:r>
          </a:p>
        </p:txBody>
      </p:sp>
    </p:spTree>
    <p:extLst>
      <p:ext uri="{BB962C8B-B14F-4D97-AF65-F5344CB8AC3E}">
        <p14:creationId xmlns:p14="http://schemas.microsoft.com/office/powerpoint/2010/main" val="349606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6719" y="-6209"/>
            <a:ext cx="4145281" cy="75074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568960" y="744532"/>
            <a:ext cx="11653520" cy="0"/>
          </a:xfrm>
          <a:prstGeom prst="line">
            <a:avLst/>
          </a:prstGeom>
          <a:ln w="28575">
            <a:gradFill flip="none" rotWithShape="1">
              <a:gsLst>
                <a:gs pos="94000">
                  <a:schemeClr val="bg1"/>
                </a:gs>
                <a:gs pos="3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85614" y="6473618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Improvement YOKOTEN </a:t>
            </a:r>
            <a:r>
              <a:rPr lang="en-GB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th-TH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682" y="1346259"/>
            <a:ext cx="2595880" cy="25958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16353" y="1311617"/>
            <a:ext cx="792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699113" y="1346259"/>
            <a:ext cx="163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7635239" y="2644198"/>
            <a:ext cx="822960" cy="426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3645939" y="2644199"/>
            <a:ext cx="873760" cy="426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52137" y="1253382"/>
            <a:ext cx="144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MIC-SMART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957" y="1454456"/>
            <a:ext cx="2688121" cy="26881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0" t="20471" r="8889" b="13805"/>
          <a:stretch/>
        </p:blipFill>
        <p:spPr>
          <a:xfrm>
            <a:off x="2836654" y="4853653"/>
            <a:ext cx="1972028" cy="1213556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 rot="16200000">
            <a:off x="2857287" y="4058517"/>
            <a:ext cx="721360" cy="426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431327" y="4402936"/>
            <a:ext cx="144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PLC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79041" y="4402936"/>
            <a:ext cx="144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HMI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16200000">
            <a:off x="1528530" y="4089459"/>
            <a:ext cx="721360" cy="426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GOT2000 ซีรี่ส์ GT25 รุ่น กว้าง | MITSUBISHI | MISUMI ประเทศไทย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4" y="4643186"/>
            <a:ext cx="1634490" cy="163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0827" y="1748244"/>
            <a:ext cx="1657140" cy="200648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2538062">
            <a:off x="7503294" y="4008163"/>
            <a:ext cx="101799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Callout 8"/>
          <p:cNvSpPr/>
          <p:nvPr/>
        </p:nvSpPr>
        <p:spPr>
          <a:xfrm>
            <a:off x="9058002" y="4250774"/>
            <a:ext cx="2127234" cy="1536046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Firebase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66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6719" y="-6209"/>
            <a:ext cx="4145281" cy="75074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568960" y="744532"/>
            <a:ext cx="11653520" cy="0"/>
          </a:xfrm>
          <a:prstGeom prst="line">
            <a:avLst/>
          </a:prstGeom>
          <a:ln w="28575">
            <a:gradFill flip="none" rotWithShape="1">
              <a:gsLst>
                <a:gs pos="94000">
                  <a:schemeClr val="bg1"/>
                </a:gs>
                <a:gs pos="3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85614" y="6473618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Improvement YOKOTEN </a:t>
            </a:r>
            <a:r>
              <a:rPr lang="en-GB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th-TH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8480" y="75505"/>
            <a:ext cx="31774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ko-K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อุปกรณ์ที่ใช้ในการฝึกอบรม</a:t>
            </a:r>
            <a:endParaRPr lang="ko-KR" alt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5" t="10101" r="20101" b="5589"/>
          <a:stretch/>
        </p:blipFill>
        <p:spPr>
          <a:xfrm>
            <a:off x="2770909" y="845541"/>
            <a:ext cx="6077528" cy="57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0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6719" y="-6209"/>
            <a:ext cx="4145281" cy="75074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568960" y="744532"/>
            <a:ext cx="11653520" cy="0"/>
          </a:xfrm>
          <a:prstGeom prst="line">
            <a:avLst/>
          </a:prstGeom>
          <a:ln w="28575">
            <a:gradFill flip="none" rotWithShape="1">
              <a:gsLst>
                <a:gs pos="94000">
                  <a:schemeClr val="bg1"/>
                </a:gs>
                <a:gs pos="3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85614" y="6473618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Improvement YOKOTEN </a:t>
            </a:r>
            <a:r>
              <a:rPr lang="en-GB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th-TH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375517"/>
              </p:ext>
            </p:extLst>
          </p:nvPr>
        </p:nvGraphicFramePr>
        <p:xfrm>
          <a:off x="1117233" y="1645326"/>
          <a:ext cx="3551752" cy="1676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Packager Shell Object" showAsIcon="1" r:id="rId4" imgW="1019880" imgH="481320" progId="Package">
                  <p:embed/>
                </p:oleObj>
              </mc:Choice>
              <mc:Fallback>
                <p:oleObj name="Packager Shell Object" showAsIcon="1" r:id="rId4" imgW="101988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7233" y="1645326"/>
                        <a:ext cx="3551752" cy="1676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457935"/>
              </p:ext>
            </p:extLst>
          </p:nvPr>
        </p:nvGraphicFramePr>
        <p:xfrm>
          <a:off x="4426207" y="1581343"/>
          <a:ext cx="3939025" cy="1676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Packager Shell Object" showAsIcon="1" r:id="rId6" imgW="1129680" imgH="481320" progId="Package">
                  <p:embed/>
                </p:oleObj>
              </mc:Choice>
              <mc:Fallback>
                <p:oleObj name="Packager Shell Object" showAsIcon="1" r:id="rId6" imgW="112968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26207" y="1581343"/>
                        <a:ext cx="3939025" cy="16762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465852" y="3725118"/>
            <a:ext cx="3847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https://github.com/golf1481/Train</a:t>
            </a:r>
          </a:p>
        </p:txBody>
      </p:sp>
    </p:spTree>
    <p:extLst>
      <p:ext uri="{BB962C8B-B14F-4D97-AF65-F5344CB8AC3E}">
        <p14:creationId xmlns:p14="http://schemas.microsoft.com/office/powerpoint/2010/main" val="89117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6719" y="-6209"/>
            <a:ext cx="4145281" cy="75074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568960" y="744532"/>
            <a:ext cx="11653520" cy="0"/>
          </a:xfrm>
          <a:prstGeom prst="line">
            <a:avLst/>
          </a:prstGeom>
          <a:ln w="28575">
            <a:gradFill flip="none" rotWithShape="1">
              <a:gsLst>
                <a:gs pos="94000">
                  <a:schemeClr val="bg1"/>
                </a:gs>
                <a:gs pos="3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85614" y="6473618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Improvement YOKOTEN </a:t>
            </a:r>
            <a:r>
              <a:rPr lang="en-GB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th-TH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 Placeholder 12"/>
          <p:cNvSpPr txBox="1">
            <a:spLocks/>
          </p:cNvSpPr>
          <p:nvPr/>
        </p:nvSpPr>
        <p:spPr>
          <a:xfrm>
            <a:off x="739029" y="946309"/>
            <a:ext cx="11483451" cy="30062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หรือ “อินเตอร์เน็ตในทุกสิ่ง” หมายถึง การที่สิ่งต่างๆ </a:t>
            </a:r>
            <a:endParaRPr lang="th-TH" sz="44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th-TH" sz="4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ถูกเชื่อมโยง</a:t>
            </a: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ทุกสิ่งทุกอย่างเข้าสู่โลกอินเทอร์เน็ต </a:t>
            </a:r>
            <a:r>
              <a:rPr lang="th-TH" sz="4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ทำให้</a:t>
            </a: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มนุษย์สามารถสั่งการ ควบคุมใช้งานอุปกรณ์ต่างๆ </a:t>
            </a:r>
            <a:r>
              <a:rPr lang="th-TH" sz="4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ผ่านทาง</a:t>
            </a: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เครือข่าย</a:t>
            </a:r>
            <a:r>
              <a:rPr lang="th-TH" sz="4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อินเตอร์เน็ต</a:t>
            </a:r>
            <a:endParaRPr lang="th-TH" sz="44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Machine to Machine (M2M) </a:t>
            </a: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 เทคโนโลยีที่ทำให้อุปกรณ์ต่าง ๆ สามารถส่งข้อมูลระหว่างกันผ่านการเชื่อมต่อระหว่างเครื่องและอุปกรณ์อินเทอร์เน็ต ซึ่งข้อมูลจะถูกส่งผ่าน </a:t>
            </a:r>
            <a:r>
              <a:rPr lang="en-US" sz="4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Protocol</a:t>
            </a:r>
          </a:p>
        </p:txBody>
      </p:sp>
      <p:sp>
        <p:nvSpPr>
          <p:cNvPr id="8" name="Rectangle 7"/>
          <p:cNvSpPr/>
          <p:nvPr/>
        </p:nvSpPr>
        <p:spPr>
          <a:xfrm>
            <a:off x="538480" y="74244"/>
            <a:ext cx="4292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Internet of Thing  : </a:t>
            </a:r>
            <a:r>
              <a:rPr lang="en-US" altLang="ko-KR" sz="32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endParaRPr lang="ko-KR" alt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033" y="4375322"/>
            <a:ext cx="2287388" cy="240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9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6719" y="-6209"/>
            <a:ext cx="4145281" cy="75074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568960" y="744532"/>
            <a:ext cx="11653520" cy="0"/>
          </a:xfrm>
          <a:prstGeom prst="line">
            <a:avLst/>
          </a:prstGeom>
          <a:ln w="28575">
            <a:gradFill flip="none" rotWithShape="1">
              <a:gsLst>
                <a:gs pos="94000">
                  <a:schemeClr val="bg1"/>
                </a:gs>
                <a:gs pos="3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85614" y="6473618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Improvement YOKOTEN </a:t>
            </a:r>
            <a:r>
              <a:rPr lang="en-GB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th-TH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Placeholder 12"/>
          <p:cNvSpPr txBox="1">
            <a:spLocks/>
          </p:cNvSpPr>
          <p:nvPr/>
        </p:nvSpPr>
        <p:spPr>
          <a:xfrm>
            <a:off x="490579" y="946309"/>
            <a:ext cx="11483451" cy="445696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4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องค์ประกอบของ </a:t>
            </a:r>
            <a:r>
              <a:rPr lang="en-US" sz="40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IoT</a:t>
            </a:r>
            <a:r>
              <a:rPr lang="en-US" sz="4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4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มี </a:t>
            </a:r>
            <a:r>
              <a:rPr lang="en-US" sz="4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3</a:t>
            </a:r>
            <a:r>
              <a:rPr lang="th-TH" sz="4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องค์ประกอบหลักๆ	คือ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4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Smart Device </a:t>
            </a:r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อุปกรณ์วงจรต่าง ๆ (จะต้องมีอุปกรณ์ที่เป็นส่วนในการประมวลผลด้วย และอุปกรณ์จะต้องต่อกับอินเทอร์เน็ตได้ด้วย</a:t>
            </a:r>
            <a:r>
              <a:rPr lang="th-TH" sz="4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en-US" sz="4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514350" indent="-514350">
              <a:buAutoNum type="arabicPeriod"/>
            </a:pPr>
            <a:r>
              <a:rPr lang="en-US" sz="4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Network  </a:t>
            </a:r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ซนเซอร์ส่วนใหญ่ต้องการเชื่อมต่อไปยังเครือข่ายและเกตเวย์เพื่อเข้าสู่อินเทอร์เน็ตจึงทำให้เกิดการเชื่อมต่อแบบแลน (</a:t>
            </a:r>
            <a:r>
              <a:rPr lang="en-US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Local Area Network ) </a:t>
            </a:r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เครือข่ายไร้สาย เครือข่ายโทรศัพท์ เครือข่ายส่วนบุคคล</a:t>
            </a:r>
            <a:endParaRPr lang="en-US" sz="4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514350" indent="-514350">
              <a:buAutoNum type="arabicPeriod"/>
            </a:pPr>
            <a:r>
              <a:rPr lang="en-US" sz="4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Dashboard </a:t>
            </a:r>
            <a:r>
              <a:rPr lang="th-TH" sz="4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ส่วนการแสดงผลและควบคุมการทำงาน อยู่ในรูป </a:t>
            </a:r>
            <a:r>
              <a:rPr lang="en-US" sz="4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device </a:t>
            </a:r>
            <a:r>
              <a:rPr lang="th-TH" sz="4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 แอปพลิเคชันในคอมพิวเตอร์หรือ</a:t>
            </a:r>
            <a:r>
              <a:rPr lang="en-US" sz="4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smart phone </a:t>
            </a:r>
            <a:r>
              <a:rPr lang="th-TH" sz="4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ผู้ใช้สามารถดูข้อมูลที่ส่งมาได้ </a:t>
            </a:r>
            <a:endParaRPr lang="en-US" sz="4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8480" y="74244"/>
            <a:ext cx="4292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Internet of Thing  : </a:t>
            </a:r>
            <a:r>
              <a:rPr lang="en-US" altLang="ko-KR" sz="32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endParaRPr lang="ko-KR" alt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41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9539" t="13138" r="39642" b="17074"/>
          <a:stretch/>
        </p:blipFill>
        <p:spPr>
          <a:xfrm>
            <a:off x="7533802" y="4067892"/>
            <a:ext cx="1825310" cy="23621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6719" y="-6209"/>
            <a:ext cx="4145281" cy="75074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568960" y="744532"/>
            <a:ext cx="11653520" cy="0"/>
          </a:xfrm>
          <a:prstGeom prst="line">
            <a:avLst/>
          </a:prstGeom>
          <a:ln w="28575">
            <a:gradFill flip="none" rotWithShape="1">
              <a:gsLst>
                <a:gs pos="94000">
                  <a:schemeClr val="bg1"/>
                </a:gs>
                <a:gs pos="3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85614" y="6473618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Improvement YOKOTEN </a:t>
            </a:r>
            <a:r>
              <a:rPr lang="en-GB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th-TH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8480" y="74244"/>
            <a:ext cx="2975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</a:t>
            </a:r>
            <a:endParaRPr lang="ko-KR" alt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12"/>
          <p:cNvSpPr txBox="1">
            <a:spLocks/>
          </p:cNvSpPr>
          <p:nvPr/>
        </p:nvSpPr>
        <p:spPr>
          <a:xfrm>
            <a:off x="538480" y="907044"/>
            <a:ext cx="11483451" cy="429942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32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ไมโครคอนโทรลเลอร์</a:t>
            </a:r>
          </a:p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หมายถึง </a:t>
            </a:r>
            <a:r>
              <a:rPr lang="th-TH" sz="32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อุปกรณ์ควบคุมขนาดเล็ก</a:t>
            </a:r>
            <a:endParaRPr lang="th-TH" sz="32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รากศัพท์จาก ไมโคร 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(Micro)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หมายถึง </a:t>
            </a:r>
            <a:r>
              <a:rPr lang="th-TH" sz="32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ขนาดเล็ก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และคำว่า คอนโทรลเลอร์</a:t>
            </a:r>
            <a:r>
              <a:rPr lang="en-US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(Controller) 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หมายถึง </a:t>
            </a:r>
            <a:r>
              <a:rPr lang="th-TH" sz="32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ตัวควบคุมหรืออุปกรณ์ควบคุม</a:t>
            </a:r>
            <a:endParaRPr lang="th-TH" sz="32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ทำงานคล้ายระบบ</a:t>
            </a:r>
            <a:r>
              <a:rPr lang="th-TH" sz="32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คอมพิวเตอร์ </a:t>
            </a:r>
          </a:p>
          <a:p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ประกอบด้วย </a:t>
            </a:r>
            <a:r>
              <a:rPr lang="th-TH" sz="32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หน่วยประมวลผลหลัก หน่วยความจำ</a:t>
            </a:r>
            <a:r>
              <a:rPr lang="th-TH" sz="32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และ</a:t>
            </a:r>
            <a:r>
              <a:rPr lang="th-TH" sz="3200" b="1" dirty="0" smtClean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พอร์ต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8" name="Group 18"/>
          <p:cNvGrpSpPr/>
          <p:nvPr/>
        </p:nvGrpSpPr>
        <p:grpSpPr>
          <a:xfrm>
            <a:off x="3025788" y="4040806"/>
            <a:ext cx="3369932" cy="2432812"/>
            <a:chOff x="943025" y="2787774"/>
            <a:chExt cx="2692871" cy="2016224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71799" y="2810222"/>
              <a:ext cx="2664097" cy="1993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Pentagon 9"/>
            <p:cNvSpPr/>
            <p:nvPr/>
          </p:nvSpPr>
          <p:spPr>
            <a:xfrm>
              <a:off x="943025" y="2787774"/>
              <a:ext cx="1296144" cy="337335"/>
            </a:xfrm>
            <a:prstGeom prst="homePlat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latin typeface="Arial" pitchFamily="34" charset="0"/>
                </a:rPr>
                <a:t>Arduino UNO</a:t>
              </a:r>
              <a:endParaRPr lang="th-TH" sz="1200" dirty="0">
                <a:latin typeface="Arial" pitchFamily="34" charset="0"/>
              </a:endParaRPr>
            </a:p>
          </p:txBody>
        </p:sp>
      </p:grpSp>
      <p:sp>
        <p:nvSpPr>
          <p:cNvPr id="14" name="Pentagon 13"/>
          <p:cNvSpPr/>
          <p:nvPr/>
        </p:nvSpPr>
        <p:spPr>
          <a:xfrm>
            <a:off x="7135126" y="4067892"/>
            <a:ext cx="1399974" cy="403197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latin typeface="Arial" pitchFamily="34" charset="0"/>
              </a:rPr>
              <a:t>ESP32S2 Dev.</a:t>
            </a:r>
            <a:endParaRPr lang="th-TH" sz="12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4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6719" y="-6209"/>
            <a:ext cx="4145281" cy="75074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568960" y="744532"/>
            <a:ext cx="11653520" cy="0"/>
          </a:xfrm>
          <a:prstGeom prst="line">
            <a:avLst/>
          </a:prstGeom>
          <a:ln w="28575">
            <a:gradFill flip="none" rotWithShape="1">
              <a:gsLst>
                <a:gs pos="94000">
                  <a:schemeClr val="bg1"/>
                </a:gs>
                <a:gs pos="3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85614" y="6473618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Improvement YOKOTEN </a:t>
            </a:r>
            <a:r>
              <a:rPr lang="en-GB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th-TH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50" y="2217965"/>
            <a:ext cx="4054764" cy="29334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30617" y="2132451"/>
            <a:ext cx="715666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 smtClean="0">
                <a:latin typeface="รทำ"/>
                <a:cs typeface="Angsana New" pitchFamily="18" charset="-34"/>
              </a:rPr>
              <a:t>เป็น</a:t>
            </a:r>
            <a:r>
              <a:rPr lang="th-TH" sz="2400" dirty="0">
                <a:latin typeface="รทำ"/>
                <a:cs typeface="Angsana New" pitchFamily="18" charset="-34"/>
              </a:rPr>
              <a:t>บอร์ดไมโครคอนโทรเลอร์ตระกูล </a:t>
            </a:r>
            <a:r>
              <a:rPr lang="en-US" sz="2000" dirty="0">
                <a:latin typeface="รทำ"/>
                <a:cs typeface="Times New Roman" panose="02020603050405020304" pitchFamily="18" charset="0"/>
              </a:rPr>
              <a:t>AVR </a:t>
            </a:r>
            <a:r>
              <a:rPr lang="en-US" sz="2000" dirty="0" smtClean="0">
                <a:latin typeface="รทำ"/>
                <a:cs typeface="Times New Roman" panose="02020603050405020304" pitchFamily="18" charset="0"/>
              </a:rPr>
              <a:t> </a:t>
            </a:r>
            <a:r>
              <a:rPr lang="th-TH" sz="2000" dirty="0">
                <a:latin typeface="รทำ"/>
                <a:cs typeface="Times New Roman" panose="02020603050405020304" pitchFamily="18" charset="0"/>
              </a:rPr>
              <a:t>สำหรับการสร้างต้นแบบทางอิเล็กทรอนิกส์ที่ง่ายต่อการใช้งาน</a:t>
            </a:r>
            <a:endParaRPr lang="th-TH" sz="2000" dirty="0" smtClean="0">
              <a:latin typeface="รทำ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 smtClean="0">
                <a:latin typeface="รทำ"/>
                <a:cs typeface="Angsana New" pitchFamily="18" charset="-34"/>
              </a:rPr>
              <a:t>การ</a:t>
            </a:r>
            <a:r>
              <a:rPr lang="th-TH" sz="2800" dirty="0">
                <a:latin typeface="รทำ"/>
                <a:cs typeface="Angsana New" pitchFamily="18" charset="-34"/>
              </a:rPr>
              <a:t>พัฒนาแบบ </a:t>
            </a:r>
            <a:r>
              <a:rPr lang="en-US" sz="2800" dirty="0">
                <a:latin typeface="รทำ"/>
                <a:cs typeface="Times New Roman" panose="02020603050405020304" pitchFamily="18" charset="0"/>
              </a:rPr>
              <a:t>Open Source </a:t>
            </a:r>
            <a:r>
              <a:rPr lang="th-TH" sz="2800" dirty="0">
                <a:latin typeface="รทำ"/>
                <a:cs typeface="Angsana New" pitchFamily="18" charset="-34"/>
              </a:rPr>
              <a:t>คือมีการเปิดเผยข้อมูลทั้งด้าน </a:t>
            </a:r>
            <a:r>
              <a:rPr lang="en-US" sz="2800" dirty="0">
                <a:latin typeface="รทำ"/>
                <a:cs typeface="Times New Roman" panose="02020603050405020304" pitchFamily="18" charset="0"/>
              </a:rPr>
              <a:t>Hardware </a:t>
            </a:r>
            <a:r>
              <a:rPr lang="th-TH" sz="2800" dirty="0">
                <a:latin typeface="รทำ"/>
                <a:cs typeface="Angsana New" pitchFamily="18" charset="-34"/>
              </a:rPr>
              <a:t>และ </a:t>
            </a:r>
            <a:r>
              <a:rPr lang="en-US" sz="2800" dirty="0" smtClean="0">
                <a:latin typeface="รทำ"/>
                <a:cs typeface="Times New Roman" panose="02020603050405020304" pitchFamily="18" charset="0"/>
              </a:rPr>
              <a:t>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dirty="0">
                <a:cs typeface="+mj-cs"/>
              </a:rPr>
              <a:t>สามารถเชื่อมต่อผ่าน </a:t>
            </a:r>
            <a:r>
              <a:rPr lang="en-US" sz="2800" dirty="0">
                <a:cs typeface="+mj-cs"/>
              </a:rPr>
              <a:t>USB </a:t>
            </a:r>
            <a:r>
              <a:rPr lang="th-TH" sz="2800" dirty="0">
                <a:cs typeface="+mj-cs"/>
              </a:rPr>
              <a:t>ได้โดยตรง</a:t>
            </a:r>
            <a:endParaRPr lang="en-US" sz="2800" dirty="0" smtClean="0">
              <a:latin typeface="รทำ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400" dirty="0">
                <a:latin typeface="รทำ"/>
                <a:cs typeface="Angsana New" pitchFamily="18" charset="-34"/>
              </a:rPr>
              <a:t>ง่ายต่อการพัฒนา มีรูปแบบคำสั่งพื้นฐาน ไม่ซับซ้อนเหมาะสำหรับผู้</a:t>
            </a:r>
            <a:r>
              <a:rPr lang="th-TH" sz="2400" dirty="0" smtClean="0">
                <a:latin typeface="รทำ"/>
                <a:cs typeface="Angsana New" pitchFamily="18" charset="-34"/>
              </a:rPr>
              <a:t>เริ่มต้น</a:t>
            </a:r>
            <a:endParaRPr lang="th-TH" sz="2400" dirty="0">
              <a:latin typeface="รทำ"/>
              <a:cs typeface="Angsana New" pitchFamily="18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9556" y="958045"/>
            <a:ext cx="3204226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 smtClean="0"/>
              <a:t>Arduino UNO </a:t>
            </a:r>
            <a:endParaRPr lang="th-TH" sz="3733" b="1" dirty="0"/>
          </a:p>
        </p:txBody>
      </p:sp>
      <p:sp>
        <p:nvSpPr>
          <p:cNvPr id="10" name="Rectangle 9"/>
          <p:cNvSpPr/>
          <p:nvPr/>
        </p:nvSpPr>
        <p:spPr>
          <a:xfrm>
            <a:off x="538480" y="74244"/>
            <a:ext cx="2975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</a:t>
            </a:r>
            <a:endParaRPr lang="ko-KR" alt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72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6719" y="-6209"/>
            <a:ext cx="4145281" cy="75074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568960" y="744532"/>
            <a:ext cx="11653520" cy="0"/>
          </a:xfrm>
          <a:prstGeom prst="line">
            <a:avLst/>
          </a:prstGeom>
          <a:ln w="28575">
            <a:gradFill flip="none" rotWithShape="1">
              <a:gsLst>
                <a:gs pos="94000">
                  <a:schemeClr val="bg1"/>
                </a:gs>
                <a:gs pos="3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85614" y="6473618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Improvement YOKOTEN </a:t>
            </a:r>
            <a:r>
              <a:rPr lang="en-GB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th-TH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8480" y="74244"/>
            <a:ext cx="2975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</a:t>
            </a:r>
            <a:endParaRPr lang="ko-KR" alt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9539" t="13138" r="39642" b="17074"/>
          <a:stretch/>
        </p:blipFill>
        <p:spPr>
          <a:xfrm>
            <a:off x="1429978" y="2149231"/>
            <a:ext cx="2826327" cy="3657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29978" y="1392820"/>
            <a:ext cx="3204226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 smtClean="0"/>
              <a:t>ESP32S2 Dev.</a:t>
            </a:r>
            <a:endParaRPr lang="th-TH" sz="3733" b="1" dirty="0"/>
          </a:p>
        </p:txBody>
      </p:sp>
      <p:sp>
        <p:nvSpPr>
          <p:cNvPr id="4" name="Rectangle 3"/>
          <p:cNvSpPr/>
          <p:nvPr/>
        </p:nvSpPr>
        <p:spPr>
          <a:xfrm>
            <a:off x="4701308" y="2212874"/>
            <a:ext cx="65855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8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พัฒนา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โดย </a:t>
            </a:r>
            <a:r>
              <a:rPr lang="en-US" sz="28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Espressif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 Systems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ซึ่งมีความสามารถในการเชื่อมต่อกับ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Wi-Fi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Bluetooth Low Energy (BLE)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รวมถึงมีฮาร์ดแวร์เสริมในการประมวลผลสำหรับการเชื่อมต่อต่างๆ ได้แก่ ช่องสัญญาณส่งอิสระ (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UART)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และการติดต่อพอร์ต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I2C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SPI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ซึ่งเหมาะสำหรับการนำไปใช้งานในการเชื่อมต่ออุปกรณ์ </a:t>
            </a:r>
            <a:r>
              <a:rPr lang="en-US" sz="28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IoT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และอุปกรณ์ต่างๆ ที่ต้องการเชื่อมต่อกับ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Wi-Fi</a:t>
            </a:r>
          </a:p>
        </p:txBody>
      </p:sp>
    </p:spTree>
    <p:extLst>
      <p:ext uri="{BB962C8B-B14F-4D97-AF65-F5344CB8AC3E}">
        <p14:creationId xmlns:p14="http://schemas.microsoft.com/office/powerpoint/2010/main" val="316292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6719" y="-6209"/>
            <a:ext cx="4145281" cy="75074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568960" y="744532"/>
            <a:ext cx="11653520" cy="0"/>
          </a:xfrm>
          <a:prstGeom prst="line">
            <a:avLst/>
          </a:prstGeom>
          <a:ln w="28575">
            <a:gradFill flip="none" rotWithShape="1">
              <a:gsLst>
                <a:gs pos="94000">
                  <a:schemeClr val="bg1"/>
                </a:gs>
                <a:gs pos="3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85614" y="6473618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Improvement YOKOTEN </a:t>
            </a:r>
            <a:r>
              <a:rPr lang="en-GB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th-TH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8480" y="74244"/>
            <a:ext cx="2975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</a:t>
            </a:r>
            <a:endParaRPr lang="ko-KR" alt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15" y="943937"/>
            <a:ext cx="3821964" cy="2700511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r="5087"/>
          <a:stretch>
            <a:fillRect/>
          </a:stretch>
        </p:blipFill>
        <p:spPr bwMode="auto">
          <a:xfrm>
            <a:off x="4797788" y="4601628"/>
            <a:ext cx="1853549" cy="1691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ight Arrow 8"/>
          <p:cNvSpPr/>
          <p:nvPr/>
        </p:nvSpPr>
        <p:spPr>
          <a:xfrm rot="5400000">
            <a:off x="5392076" y="3526694"/>
            <a:ext cx="955052" cy="596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6895886" y="4146832"/>
            <a:ext cx="3960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(Integrated Development Environment)</a:t>
            </a:r>
            <a:endParaRPr lang="th-TH" sz="2400" dirty="0" smtClean="0">
              <a:latin typeface="Times New Roman" panose="02020603050405020304" pitchFamily="18" charset="0"/>
              <a:cs typeface="Angsana New" pitchFamily="18" charset="-34"/>
            </a:endParaRPr>
          </a:p>
          <a:p>
            <a:r>
              <a:rPr lang="th-TH" sz="2400" dirty="0" smtClean="0">
                <a:latin typeface="Times New Roman" panose="02020603050405020304" pitchFamily="18" charset="0"/>
                <a:cs typeface="Angsana New" pitchFamily="18" charset="-34"/>
              </a:rPr>
              <a:t>คือ เครื่องมือที่ช่วยในการ</a:t>
            </a:r>
            <a:r>
              <a:rPr lang="th-TH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Angsana New" pitchFamily="18" charset="-34"/>
              </a:rPr>
              <a:t>พัฒนาโปรแกรม</a:t>
            </a:r>
            <a:r>
              <a:rPr lang="th-TH" sz="2400" dirty="0" smtClean="0">
                <a:latin typeface="Times New Roman" panose="02020603050405020304" pitchFamily="18" charset="0"/>
                <a:cs typeface="Angsana New" pitchFamily="18" charset="-34"/>
              </a:rPr>
              <a:t>โดยมีคำสั่งเช่น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Compile, Upload,</a:t>
            </a:r>
            <a:r>
              <a:rPr lang="th-TH" sz="2400" dirty="0" smtClean="0">
                <a:latin typeface="Times New Roman" panose="02020603050405020304" pitchFamily="18" charset="0"/>
                <a:cs typeface="Angsana New" pitchFamily="18" charset="-34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th-TH" sz="2400" dirty="0" smtClean="0">
                <a:latin typeface="Times New Roman" panose="02020603050405020304" pitchFamily="18" charset="0"/>
                <a:cs typeface="Angsana New" pitchFamily="18" charset="-34"/>
              </a:rPr>
              <a:t>ให้ใช้งาน</a:t>
            </a:r>
            <a:endParaRPr lang="th-TH" sz="2400" dirty="0">
              <a:latin typeface="Times New Roman" panose="02020603050405020304" pitchFamily="18" charset="0"/>
              <a:cs typeface="Angsana New" pitchFamily="18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04124" y="4601628"/>
            <a:ext cx="172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5988" y="5001738"/>
            <a:ext cx="1567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C/C++</a:t>
            </a:r>
            <a:endParaRPr lang="th-TH" sz="2000" dirty="0" smtClean="0">
              <a:latin typeface="Times New Roman" panose="02020603050405020304" pitchFamily="18" charset="0"/>
              <a:cs typeface="Angsana New" pitchFamily="18" charset="-34"/>
            </a:endParaRPr>
          </a:p>
          <a:p>
            <a:endParaRPr lang="th-TH" sz="2000" dirty="0">
              <a:latin typeface="Times New Roman" panose="02020603050405020304" pitchFamily="18" charset="0"/>
              <a:cs typeface="Angsana New" pitchFamily="18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29539" t="13138" r="39642" b="17074"/>
          <a:stretch/>
        </p:blipFill>
        <p:spPr>
          <a:xfrm>
            <a:off x="1993311" y="1059129"/>
            <a:ext cx="2442391" cy="316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0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6719" y="-6209"/>
            <a:ext cx="4145281" cy="75074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568960" y="744532"/>
            <a:ext cx="11653520" cy="0"/>
          </a:xfrm>
          <a:prstGeom prst="line">
            <a:avLst/>
          </a:prstGeom>
          <a:ln w="28575">
            <a:gradFill flip="none" rotWithShape="1">
              <a:gsLst>
                <a:gs pos="94000">
                  <a:schemeClr val="bg1"/>
                </a:gs>
                <a:gs pos="3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85614" y="6473618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Improvement YOKOTEN </a:t>
            </a:r>
            <a:r>
              <a:rPr lang="en-GB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th-TH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8480" y="74244"/>
            <a:ext cx="2499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  <a:endParaRPr lang="ko-KR" alt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22" b="97446" l="1875" r="966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8400" y="1100710"/>
            <a:ext cx="4777754" cy="50664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63962" y="1092301"/>
            <a:ext cx="45021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the program for programming nodeMCU on Arduino platform.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C / C++ computer language.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Operate with software library.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Compile program when finish.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Upload program 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nodeMCU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6706215" y="3292309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6738121" y="4367069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6718901" y="2179279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6691707" y="5456350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6784780" y="1113221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7" y="1885421"/>
            <a:ext cx="2129471" cy="2533264"/>
          </a:xfrm>
          <a:prstGeom prst="rect">
            <a:avLst/>
          </a:prstGeom>
          <a:noFill/>
          <a:ln>
            <a:noFill/>
          </a:ln>
          <a:scene3d>
            <a:camera prst="perspectiveContrastingRightFacing" fov="3000000">
              <a:rot lat="21026038" lon="18889753" rev="212666"/>
            </a:camera>
            <a:lightRig rig="threePt" dir="t"/>
          </a:scene3d>
        </p:spPr>
      </p:pic>
      <p:pic>
        <p:nvPicPr>
          <p:cNvPr id="15" name="Picture 2" descr="à¸à¸¥à¸à¸²à¸£à¸à¹à¸à¸«à¸²à¸£à¸¹à¸à¸ à¸²à¸à¸ªà¸³à¸«à¸£à¸±à¸ arduino ide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6636" y="2691603"/>
            <a:ext cx="1729127" cy="1296845"/>
          </a:xfrm>
          <a:prstGeom prst="rect">
            <a:avLst/>
          </a:prstGeom>
          <a:noFill/>
          <a:scene3d>
            <a:camera prst="perspectiveHeroicExtremeRightFacing" fov="3000000">
              <a:rot lat="21024000" lon="18888000" rev="21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77837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6719" y="-6209"/>
            <a:ext cx="4145281" cy="75074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568960" y="744532"/>
            <a:ext cx="11653520" cy="0"/>
          </a:xfrm>
          <a:prstGeom prst="line">
            <a:avLst/>
          </a:prstGeom>
          <a:ln w="28575">
            <a:gradFill flip="none" rotWithShape="1">
              <a:gsLst>
                <a:gs pos="94000">
                  <a:schemeClr val="bg1"/>
                </a:gs>
                <a:gs pos="3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85614" y="6473618"/>
            <a:ext cx="369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Improvement YOKOTEN </a:t>
            </a:r>
            <a:r>
              <a:rPr lang="en-GB" sz="1400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th-TH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8480" y="74244"/>
            <a:ext cx="2499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  <a:endParaRPr lang="ko-KR" alt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7970" y="1448421"/>
            <a:ext cx="7027546" cy="471125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47347" y="3572155"/>
            <a:ext cx="4316151" cy="2937559"/>
            <a:chOff x="572475" y="3191451"/>
            <a:chExt cx="4316151" cy="2937559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2475" y="3191451"/>
              <a:ext cx="4316151" cy="29375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91819" y="5663007"/>
              <a:ext cx="1700696" cy="2319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0" name="Text Placeholder 12"/>
          <p:cNvSpPr txBox="1">
            <a:spLocks/>
          </p:cNvSpPr>
          <p:nvPr/>
        </p:nvSpPr>
        <p:spPr>
          <a:xfrm>
            <a:off x="76467" y="2177934"/>
            <a:ext cx="5760640" cy="1606560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----&gt; Preference</a:t>
            </a:r>
          </a:p>
          <a:p>
            <a:pPr>
              <a:buFont typeface="Arial" pitchFamily="34" charset="0"/>
              <a:buChar char="•"/>
            </a:pPr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Update Additional Board</a:t>
            </a:r>
          </a:p>
          <a:p>
            <a:pPr>
              <a:buFont typeface="Arial" pitchFamily="34" charset="0"/>
              <a:buChar char="•"/>
            </a:pPr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OK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48" y="826252"/>
            <a:ext cx="4461536" cy="136278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847263" y="4856268"/>
            <a:ext cx="512306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Angsana New" pitchFamily="18" charset="-34"/>
                <a:cs typeface="Angsana New" pitchFamily="18" charset="-34"/>
              </a:rPr>
              <a:t>https://raw.githubusercontent.com/espressif/arduino-esp32/gh-pages/package_esp32_dev_index.json</a:t>
            </a:r>
          </a:p>
        </p:txBody>
      </p:sp>
    </p:spTree>
    <p:extLst>
      <p:ext uri="{BB962C8B-B14F-4D97-AF65-F5344CB8AC3E}">
        <p14:creationId xmlns:p14="http://schemas.microsoft.com/office/powerpoint/2010/main" val="194164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3524</TotalTime>
  <Words>719</Words>
  <Application>Microsoft Office PowerPoint</Application>
  <PresentationFormat>Widescreen</PresentationFormat>
  <Paragraphs>103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Angsana New</vt:lpstr>
      <vt:lpstr>Arial</vt:lpstr>
      <vt:lpstr>Calibri</vt:lpstr>
      <vt:lpstr>Cordia New</vt:lpstr>
      <vt:lpstr>HY그래픽M</vt:lpstr>
      <vt:lpstr>IrisUPC</vt:lpstr>
      <vt:lpstr>Times New Roman</vt:lpstr>
      <vt:lpstr>Trebuchet MS</vt:lpstr>
      <vt:lpstr>Wingdings</vt:lpstr>
      <vt:lpstr>Wingdings 3</vt:lpstr>
      <vt:lpstr>รทำ</vt:lpstr>
      <vt:lpstr>Facet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Nuttaporn Sukrat</dc:creator>
  <cp:lastModifiedBy>Teerapon Pungornngam</cp:lastModifiedBy>
  <cp:revision>164</cp:revision>
  <dcterms:created xsi:type="dcterms:W3CDTF">2021-09-13T07:27:52Z</dcterms:created>
  <dcterms:modified xsi:type="dcterms:W3CDTF">2023-09-18T03:31:19Z</dcterms:modified>
</cp:coreProperties>
</file>